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1"/>
  </p:notesMasterIdLst>
  <p:handoutMasterIdLst>
    <p:handoutMasterId r:id="rId22"/>
  </p:handoutMasterIdLst>
  <p:sldIdLst>
    <p:sldId id="1484" r:id="rId2"/>
    <p:sldId id="1656" r:id="rId3"/>
    <p:sldId id="1489" r:id="rId4"/>
    <p:sldId id="1748" r:id="rId5"/>
    <p:sldId id="1895" r:id="rId6"/>
    <p:sldId id="1896" r:id="rId7"/>
    <p:sldId id="1897" r:id="rId8"/>
    <p:sldId id="1898" r:id="rId9"/>
    <p:sldId id="1899" r:id="rId10"/>
    <p:sldId id="1900" r:id="rId11"/>
    <p:sldId id="1901" r:id="rId12"/>
    <p:sldId id="1903" r:id="rId13"/>
    <p:sldId id="1904" r:id="rId14"/>
    <p:sldId id="1905" r:id="rId15"/>
    <p:sldId id="1906" r:id="rId16"/>
    <p:sldId id="1907" r:id="rId17"/>
    <p:sldId id="1908" r:id="rId18"/>
    <p:sldId id="1909" r:id="rId19"/>
    <p:sldId id="1629" r:id="rId20"/>
  </p:sldIdLst>
  <p:sldSz cx="6858000" cy="9906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7">
          <p15:clr>
            <a:srgbClr val="A4A3A4"/>
          </p15:clr>
        </p15:guide>
        <p15:guide id="2" orient="horz" pos="5859">
          <p15:clr>
            <a:srgbClr val="A4A3A4"/>
          </p15:clr>
        </p15:guide>
        <p15:guide id="3" orient="horz" pos="756">
          <p15:clr>
            <a:srgbClr val="A4A3A4"/>
          </p15:clr>
        </p15:guide>
        <p15:guide id="4" orient="horz" pos="2299">
          <p15:clr>
            <a:srgbClr val="A4A3A4"/>
          </p15:clr>
        </p15:guide>
        <p15:guide id="5" orient="horz" pos="2389">
          <p15:clr>
            <a:srgbClr val="A4A3A4"/>
          </p15:clr>
        </p15:guide>
        <p15:guide id="11" pos="33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872">
          <p15:clr>
            <a:srgbClr val="A4A3A4"/>
          </p15:clr>
        </p15:guide>
        <p15:guide id="4" orient="horz" pos="6033">
          <p15:clr>
            <a:srgbClr val="A4A3A4"/>
          </p15:clr>
        </p15:guide>
        <p15:guide id="5" orient="horz" pos="778">
          <p15:clr>
            <a:srgbClr val="A4A3A4"/>
          </p15:clr>
        </p15:guide>
        <p15:guide id="6" orient="horz" pos="2367">
          <p15:clr>
            <a:srgbClr val="A4A3A4"/>
          </p15:clr>
        </p15:guide>
        <p15:guide id="7" orient="horz" pos="2460">
          <p15:clr>
            <a:srgbClr val="A4A3A4"/>
          </p15:clr>
        </p15:guide>
        <p15:guide id="8" pos="35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CFF"/>
    <a:srgbClr val="C8D7EA"/>
    <a:srgbClr val="848484"/>
    <a:srgbClr val="FF99FF"/>
    <a:srgbClr val="386088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8" autoAdjust="0"/>
    <p:restoredTop sz="94660" autoAdjust="0"/>
  </p:normalViewPr>
  <p:slideViewPr>
    <p:cSldViewPr snapToObjects="1">
      <p:cViewPr varScale="1">
        <p:scale>
          <a:sx n="80" d="100"/>
          <a:sy n="80" d="100"/>
        </p:scale>
        <p:origin x="3024" y="108"/>
      </p:cViewPr>
      <p:guideLst>
        <p:guide orient="horz" pos="847"/>
        <p:guide orient="horz" pos="5859"/>
        <p:guide orient="horz" pos="756"/>
        <p:guide orient="horz" pos="2299"/>
        <p:guide orient="horz" pos="2389"/>
        <p:guide pos="3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"/>
    </p:cViewPr>
  </p:sorterViewPr>
  <p:notesViewPr>
    <p:cSldViewPr snapToObjects="1">
      <p:cViewPr varScale="1">
        <p:scale>
          <a:sx n="77" d="100"/>
          <a:sy n="77" d="100"/>
        </p:scale>
        <p:origin x="-4026" y="-84"/>
      </p:cViewPr>
      <p:guideLst>
        <p:guide orient="horz" pos="3130"/>
        <p:guide pos="2144"/>
        <p:guide orient="horz" pos="872"/>
        <p:guide orient="horz" pos="6033"/>
        <p:guide orient="horz" pos="778"/>
        <p:guide orient="horz" pos="2367"/>
        <p:guide orient="horz" pos="2460"/>
        <p:guide pos="35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206" cy="511649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202" y="0"/>
            <a:ext cx="3078206" cy="511649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r">
              <a:defRPr sz="1200"/>
            </a:lvl1pPr>
          </a:lstStyle>
          <a:p>
            <a:fld id="{3311DD49-C25C-4463-89DF-AA460EA1D828}" type="datetimeFigureOut">
              <a:rPr lang="ko-KR" altLang="en-US" smtClean="0"/>
              <a:pPr/>
              <a:t>2022-05-02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721331"/>
            <a:ext cx="3078206" cy="511648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202" y="9721331"/>
            <a:ext cx="3078206" cy="511648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r">
              <a:defRPr sz="1200"/>
            </a:lvl1pPr>
          </a:lstStyle>
          <a:p>
            <a:fld id="{CAA3B8C9-E2D2-41D1-AAFF-70E55B26011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949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1"/>
          </a:xfrm>
          <a:prstGeom prst="rect">
            <a:avLst/>
          </a:prstGeom>
        </p:spPr>
        <p:txBody>
          <a:bodyPr vert="horz" lIns="96144" tIns="48073" rIns="96144" bIns="4807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6144" tIns="48073" rIns="96144" bIns="48073" rtlCol="0"/>
          <a:lstStyle>
            <a:lvl1pPr algn="r">
              <a:defRPr sz="1200"/>
            </a:lvl1pPr>
          </a:lstStyle>
          <a:p>
            <a:fld id="{7D28907E-F63E-4135-B56D-059D4BC43BD0}" type="datetimeFigureOut">
              <a:rPr lang="ko-KR" altLang="en-US" smtClean="0"/>
              <a:pPr/>
              <a:t>2022-05-02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90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44" tIns="48073" rIns="96144" bIns="48073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6144" tIns="48073" rIns="96144" bIns="4807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6144" tIns="48073" rIns="96144" bIns="4807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6144" tIns="48073" rIns="96144" bIns="48073" rtlCol="0" anchor="b"/>
          <a:lstStyle>
            <a:lvl1pPr algn="r">
              <a:defRPr sz="1200"/>
            </a:lvl1pPr>
          </a:lstStyle>
          <a:p>
            <a:fld id="{3C3A1D7A-3108-4340-8042-9169CBDEF27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438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갤체 틀 1"/>
          <p:cNvSpPr txBox="1">
            <a:spLocks noGrp="1"/>
          </p:cNvSpPr>
          <p:nvPr>
            <p:ph type="hdr"/>
          </p:nvPr>
        </p:nvSpPr>
        <p:spPr>
          <a:xfrm>
            <a:off x="0" y="0"/>
            <a:ext cx="3078869" cy="512630"/>
          </a:xfrm>
          <a:prstGeom prst="rect">
            <a:avLst/>
          </a:prstGeom>
        </p:spPr>
        <p:txBody>
          <a:bodyPr vert="horz" wrap="square" lIns="95992" tIns="47996" rIns="95992" bIns="47996" anchor="t">
            <a:noAutofit/>
          </a:bodyPr>
          <a:lstStyle/>
          <a:p>
            <a:pPr defTabSz="946770"/>
            <a:endParaRPr dirty="0"/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"/>
          </p:nvPr>
        </p:nvSpPr>
        <p:spPr>
          <a:xfrm>
            <a:off x="4023868" y="0"/>
            <a:ext cx="3078869" cy="512630"/>
          </a:xfrm>
          <a:prstGeom prst="rect">
            <a:avLst/>
          </a:prstGeom>
        </p:spPr>
        <p:txBody>
          <a:bodyPr vert="horz" wrap="square" lIns="95992" tIns="47996" rIns="95992" bIns="47996" anchor="t">
            <a:noAutofit/>
          </a:bodyPr>
          <a:lstStyle/>
          <a:p>
            <a:pPr defTabSz="946770"/>
            <a:fld id="{B9320F77-B9A0-41C5-862A-B4B631284C64}" type="datetime1">
              <a:rPr lang="ko-KR" altLang="en-US" dirty="0">
                <a:latin typeface="맑은 고딕" charset="0"/>
                <a:ea typeface="맑은 고딕" charset="0"/>
              </a:rPr>
              <a:pPr defTabSz="946770"/>
              <a:t>2022-05-02</a:t>
            </a:fld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4" name="온라인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7475" cy="383857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5992" tIns="47996" rIns="95992" bIns="47996" anchor="ctr">
            <a:noAutofit/>
          </a:bodyPr>
          <a:lstStyle/>
          <a:p>
            <a:pPr defTabSz="946770"/>
            <a:endParaRPr lang="ko-KR" altLang="en-US" sz="1900" dirty="0">
              <a:latin typeface="맑은 고딕" charset="0"/>
              <a:ea typeface="맑은 고딕" charset="0"/>
            </a:endParaRP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 idx="3"/>
          </p:nvPr>
        </p:nvSpPr>
        <p:spPr>
          <a:xfrm>
            <a:off x="710407" y="4861483"/>
            <a:ext cx="5683913" cy="4606475"/>
          </a:xfrm>
          <a:prstGeom prst="rect">
            <a:avLst/>
          </a:prstGeom>
        </p:spPr>
        <p:txBody>
          <a:bodyPr vert="horz" wrap="square" lIns="95992" tIns="47996" rIns="95992" bIns="47996" anchor="t">
            <a:noAutofit/>
          </a:bodyPr>
          <a:lstStyle/>
          <a:p>
            <a:pPr defTabSz="946770"/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4"/>
          </p:nvPr>
        </p:nvSpPr>
        <p:spPr>
          <a:xfrm>
            <a:off x="0" y="9721002"/>
            <a:ext cx="3078869" cy="512630"/>
          </a:xfrm>
          <a:prstGeom prst="rect">
            <a:avLst/>
          </a:prstGeom>
        </p:spPr>
        <p:txBody>
          <a:bodyPr vert="horz" wrap="square" lIns="95992" tIns="47996" rIns="95992" bIns="47996" anchor="b">
            <a:noAutofit/>
          </a:bodyPr>
          <a:lstStyle/>
          <a:p>
            <a:pPr defTabSz="946770"/>
            <a:endParaRPr dirty="0"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5"/>
          </p:nvPr>
        </p:nvSpPr>
        <p:spPr>
          <a:xfrm>
            <a:off x="4023868" y="9721002"/>
            <a:ext cx="3078869" cy="512630"/>
          </a:xfrm>
          <a:prstGeom prst="rect">
            <a:avLst/>
          </a:prstGeom>
        </p:spPr>
        <p:txBody>
          <a:bodyPr vert="horz" wrap="square" lIns="95992" tIns="47996" rIns="95992" bIns="47996" anchor="b">
            <a:noAutofit/>
          </a:bodyPr>
          <a:lstStyle/>
          <a:p>
            <a:pPr defTabSz="946770"/>
            <a:fld id="{B9320F77-B9A0-41C5-862A-B4B631284C64}" type="slidenum">
              <a:rPr lang="en-US" altLang="ko-KR" dirty="0">
                <a:latin typeface="맑은 고딕" charset="0"/>
                <a:ea typeface="맑은 고딕" charset="0"/>
              </a:rPr>
              <a:pPr defTabSz="946770"/>
              <a:t>1</a:t>
            </a:fld>
            <a:endParaRPr lang="en-US" altLang="ko-KR" dirty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90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72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316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2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946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07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2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830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08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03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67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59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1D7A-3108-4340-8042-9169CBDEF27A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987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과학기술 표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01.png"/>
          <p:cNvPicPr>
            <a:picLocks noChangeAspect="1"/>
          </p:cNvPicPr>
          <p:nvPr userDrawn="1"/>
        </p:nvPicPr>
        <p:blipFill>
          <a:blip r:embed="rId2" cstate="print"/>
          <a:srcRect b="52923"/>
          <a:stretch>
            <a:fillRect/>
          </a:stretch>
        </p:blipFill>
        <p:spPr>
          <a:xfrm>
            <a:off x="0" y="0"/>
            <a:ext cx="6858000" cy="4663440"/>
          </a:xfrm>
          <a:prstGeom prst="rect">
            <a:avLst/>
          </a:prstGeom>
        </p:spPr>
      </p:pic>
      <p:pic>
        <p:nvPicPr>
          <p:cNvPr id="5" name="Picture 4" descr="D:\아초_C\ah\etc\04\04 cop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67304"/>
            <a:ext cx="6858000" cy="5354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78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. 지원부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0" y="6104943"/>
            <a:ext cx="6858000" cy="38010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77591" y="128464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baseline="0" dirty="0" smtClean="0">
                <a:solidFill>
                  <a:srgbClr val="4373A3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Ⅷ.</a:t>
            </a:r>
            <a:endParaRPr lang="ko-KR" altLang="en-US" sz="2800" b="1" spc="-150" baseline="0" dirty="0">
              <a:solidFill>
                <a:srgbClr val="4373A3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38" name="제목 1"/>
          <p:cNvSpPr txBox="1">
            <a:spLocks/>
          </p:cNvSpPr>
          <p:nvPr userDrawn="1"/>
        </p:nvSpPr>
        <p:spPr>
          <a:xfrm>
            <a:off x="684299" y="183464"/>
            <a:ext cx="4688917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팝업관리</a:t>
            </a:r>
          </a:p>
        </p:txBody>
      </p:sp>
      <p:pic>
        <p:nvPicPr>
          <p:cNvPr id="7" name="그림 6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136904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320208"/>
            <a:ext cx="1600200" cy="528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06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차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36552"/>
          <a:stretch>
            <a:fillRect/>
          </a:stretch>
        </p:blipFill>
        <p:spPr bwMode="auto">
          <a:xfrm>
            <a:off x="0" y="6"/>
            <a:ext cx="6858000" cy="6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93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백지(페이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0" y="6104943"/>
            <a:ext cx="6858000" cy="38010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320208"/>
            <a:ext cx="1600200" cy="528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4" name="그림 3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913442"/>
          </a:xfrm>
          <a:prstGeom prst="rect">
            <a:avLst/>
          </a:prstGeom>
          <a:noFill/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571480" y="183464"/>
            <a:ext cx="4688917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채용공고</a:t>
            </a:r>
          </a:p>
        </p:txBody>
      </p:sp>
    </p:spTree>
    <p:extLst>
      <p:ext uri="{BB962C8B-B14F-4D97-AF65-F5344CB8AC3E}">
        <p14:creationId xmlns:p14="http://schemas.microsoft.com/office/powerpoint/2010/main" val="72324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정보 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320206"/>
            <a:ext cx="1600200" cy="528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- </a:t>
            </a:r>
            <a:fld id="{377C5832-5080-40CE-8DB8-31ABB858073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푸른 하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001.png"/>
          <p:cNvPicPr>
            <a:picLocks noChangeAspect="1"/>
          </p:cNvPicPr>
          <p:nvPr userDrawn="1"/>
        </p:nvPicPr>
        <p:blipFill>
          <a:blip r:embed="rId2" cstate="print"/>
          <a:srcRect b="44912"/>
          <a:stretch>
            <a:fillRect/>
          </a:stretch>
        </p:blipFill>
        <p:spPr>
          <a:xfrm>
            <a:off x="0" y="0"/>
            <a:ext cx="6858000" cy="545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4249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83878" y="152773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4373A3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ko-KR" altLang="en-US" sz="2800" b="1" dirty="0">
              <a:solidFill>
                <a:srgbClr val="4373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제목 1"/>
          <p:cNvSpPr txBox="1">
            <a:spLocks/>
          </p:cNvSpPr>
          <p:nvPr userDrawn="1"/>
        </p:nvSpPr>
        <p:spPr>
          <a:xfrm>
            <a:off x="525154" y="197478"/>
            <a:ext cx="4667373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채용공고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561513"/>
            <a:ext cx="1600200" cy="3444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66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4249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16632" y="152773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 smtClean="0">
                <a:solidFill>
                  <a:srgbClr val="4373A3"/>
                </a:solidFill>
                <a:latin typeface="맑은 고딕" pitchFamily="50" charset="-127"/>
                <a:ea typeface="+mn-ea"/>
                <a:cs typeface="Times New Roman" pitchFamily="18" charset="0"/>
              </a:rPr>
              <a:t>Ⅱ</a:t>
            </a:r>
            <a:r>
              <a:rPr lang="en-US" altLang="ko-KR" sz="2800" b="1" dirty="0" smtClean="0">
                <a:solidFill>
                  <a:srgbClr val="4373A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2800" b="1" dirty="0">
              <a:solidFill>
                <a:srgbClr val="4373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제목 1"/>
          <p:cNvSpPr txBox="1">
            <a:spLocks/>
          </p:cNvSpPr>
          <p:nvPr userDrawn="1"/>
        </p:nvSpPr>
        <p:spPr>
          <a:xfrm>
            <a:off x="525154" y="197478"/>
            <a:ext cx="4667373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응시지원관리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561513"/>
            <a:ext cx="1600200" cy="3444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450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6104943"/>
            <a:ext cx="6858000" cy="38010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7425" y="1527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 smtClean="0">
                <a:solidFill>
                  <a:srgbClr val="4373A3"/>
                </a:solidFill>
                <a:latin typeface="Times New Roman" pitchFamily="18" charset="0"/>
                <a:cs typeface="Times New Roman" pitchFamily="18" charset="0"/>
              </a:rPr>
              <a:t>Ⅲ.</a:t>
            </a:r>
            <a:endParaRPr lang="ko-KR" altLang="en-US" sz="2800" b="1" spc="-300" dirty="0">
              <a:solidFill>
                <a:srgbClr val="4373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제목 1"/>
          <p:cNvSpPr txBox="1">
            <a:spLocks/>
          </p:cNvSpPr>
          <p:nvPr userDrawn="1"/>
        </p:nvSpPr>
        <p:spPr>
          <a:xfrm>
            <a:off x="705845" y="197480"/>
            <a:ext cx="4667373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공지사항</a:t>
            </a:r>
            <a:endParaRPr lang="en-US" altLang="ko-KR" sz="2000" b="1" kern="1200" spc="0" noProof="0" dirty="0" smtClean="0">
              <a:solidFill>
                <a:srgbClr val="4373A3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7" name="그림 6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424936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561513"/>
            <a:ext cx="1600200" cy="3444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33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6104943"/>
            <a:ext cx="6858000" cy="38010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7425" y="1527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 smtClean="0">
                <a:solidFill>
                  <a:srgbClr val="4373A3"/>
                </a:solidFill>
                <a:latin typeface="Times New Roman" pitchFamily="18" charset="0"/>
                <a:cs typeface="Times New Roman" pitchFamily="18" charset="0"/>
              </a:rPr>
              <a:t>Ⅳ.</a:t>
            </a:r>
            <a:endParaRPr lang="ko-KR" altLang="en-US" sz="2800" b="1" spc="-300" dirty="0">
              <a:solidFill>
                <a:srgbClr val="4373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제목 1"/>
          <p:cNvSpPr txBox="1">
            <a:spLocks/>
          </p:cNvSpPr>
          <p:nvPr userDrawn="1"/>
        </p:nvSpPr>
        <p:spPr>
          <a:xfrm>
            <a:off x="705845" y="197480"/>
            <a:ext cx="4667373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err="1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코드관리</a:t>
            </a:r>
            <a:endParaRPr lang="ko-KR" altLang="en-US" sz="2000" b="1" kern="1200" spc="0" noProof="0" dirty="0" smtClean="0">
              <a:solidFill>
                <a:srgbClr val="4373A3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7" name="그림 6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424936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561513"/>
            <a:ext cx="1600200" cy="3444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33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. 지원부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0" y="6104943"/>
            <a:ext cx="6858000" cy="38010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77591" y="128464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baseline="0" dirty="0" smtClean="0">
                <a:solidFill>
                  <a:srgbClr val="4373A3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Ⅵ.</a:t>
            </a:r>
            <a:endParaRPr lang="ko-KR" altLang="en-US" sz="2800" b="1" spc="-150" baseline="0" dirty="0">
              <a:solidFill>
                <a:srgbClr val="4373A3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38" name="제목 1"/>
          <p:cNvSpPr txBox="1">
            <a:spLocks/>
          </p:cNvSpPr>
          <p:nvPr userDrawn="1"/>
        </p:nvSpPr>
        <p:spPr>
          <a:xfrm>
            <a:off x="684299" y="183464"/>
            <a:ext cx="4688917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처분 등 현황</a:t>
            </a:r>
          </a:p>
        </p:txBody>
      </p:sp>
      <p:pic>
        <p:nvPicPr>
          <p:cNvPr id="7" name="그림 6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136904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320208"/>
            <a:ext cx="1600200" cy="528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12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. 지원부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0" y="6104943"/>
            <a:ext cx="6858000" cy="38010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77591" y="128464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baseline="0" dirty="0" smtClean="0">
                <a:solidFill>
                  <a:srgbClr val="4373A3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Ⅶ.</a:t>
            </a:r>
            <a:endParaRPr lang="ko-KR" altLang="en-US" sz="2800" b="1" spc="-150" baseline="0" dirty="0">
              <a:solidFill>
                <a:srgbClr val="4373A3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38" name="제목 1"/>
          <p:cNvSpPr txBox="1">
            <a:spLocks/>
          </p:cNvSpPr>
          <p:nvPr userDrawn="1"/>
        </p:nvSpPr>
        <p:spPr>
          <a:xfrm>
            <a:off x="684299" y="183464"/>
            <a:ext cx="4688917" cy="4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1200" spc="0" noProof="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보고서</a:t>
            </a:r>
          </a:p>
        </p:txBody>
      </p:sp>
      <p:pic>
        <p:nvPicPr>
          <p:cNvPr id="7" name="그림 6" descr="Untitled-1.png"/>
          <p:cNvPicPr>
            <a:picLocks noChangeAspect="1"/>
          </p:cNvPicPr>
          <p:nvPr userDrawn="1"/>
        </p:nvPicPr>
        <p:blipFill>
          <a:blip r:embed="rId2" cstate="print"/>
          <a:srcRect b="1153"/>
          <a:stretch>
            <a:fillRect/>
          </a:stretch>
        </p:blipFill>
        <p:spPr>
          <a:xfrm>
            <a:off x="232074" y="992560"/>
            <a:ext cx="6387802" cy="8208912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628900" y="9320208"/>
            <a:ext cx="1600200" cy="528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- </a:t>
            </a:r>
            <a:fld id="{377C5832-5080-40CE-8DB8-31ABB858073B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128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8"/>
            <a:ext cx="6172200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black">
                  <a:tint val="75000"/>
                </a:prstClr>
              </a:solidFill>
              <a:latin typeface="돋움" pitchFamily="50" charset="-127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black">
                  <a:tint val="75000"/>
                </a:prstClr>
              </a:solidFill>
              <a:latin typeface="돋움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A7CF703-40BF-4121-8211-AA869B64CD13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  <a:latin typeface="돋움" pitchFamily="50" charset="-127"/>
                <a:ea typeface="굴림" pitchFamily="50" charset="-127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 dirty="0">
              <a:solidFill>
                <a:prstClr val="black">
                  <a:tint val="75000"/>
                </a:prstClr>
              </a:solidFill>
              <a:latin typeface="돋움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3" r:id="rId2"/>
    <p:sldLayoutId id="2147483792" r:id="rId3"/>
    <p:sldLayoutId id="2147483795" r:id="rId4"/>
    <p:sldLayoutId id="2147483843" r:id="rId5"/>
    <p:sldLayoutId id="2147483797" r:id="rId6"/>
    <p:sldLayoutId id="2147483798" r:id="rId7"/>
    <p:sldLayoutId id="2147483840" r:id="rId8"/>
    <p:sldLayoutId id="2147483841" r:id="rId9"/>
    <p:sldLayoutId id="2147483842" r:id="rId10"/>
    <p:sldLayoutId id="2147483836" r:id="rId11"/>
    <p:sldLayoutId id="214748383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dii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632" y="1352600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 defTabSz="418399" latinLnBrk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ko-KR" altLang="en-US" sz="3200" b="1" spc="-300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</a:rPr>
              <a:t>서울특별시교육청</a:t>
            </a:r>
            <a:endParaRPr lang="en-US" altLang="ko-KR" sz="3200" b="1" spc="-300" dirty="0" smtClean="0">
              <a:ln w="12700">
                <a:noFill/>
              </a:ln>
              <a:gradFill flip="none" rotWithShape="1">
                <a:gsLst>
                  <a:gs pos="0">
                    <a:srgbClr val="2F527D">
                      <a:shade val="30000"/>
                      <a:satMod val="115000"/>
                    </a:srgbClr>
                  </a:gs>
                  <a:gs pos="76000">
                    <a:srgbClr val="2F527D">
                      <a:shade val="67500"/>
                      <a:satMod val="115000"/>
                    </a:srgbClr>
                  </a:gs>
                  <a:gs pos="100000">
                    <a:srgbClr val="2F52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+mn-ea"/>
            </a:endParaRPr>
          </a:p>
          <a:p>
            <a:pPr marL="742950" indent="-742950" algn="ctr" defTabSz="418399" latinLnBrk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ko-KR" altLang="en-US" sz="3200" b="1" spc="-300" dirty="0" err="1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교육공무직</a:t>
            </a:r>
            <a:r>
              <a:rPr lang="ko-KR" altLang="en-US" sz="3200" b="1" spc="-300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 공개채용 시스템</a:t>
            </a:r>
            <a:endParaRPr lang="en-US" altLang="ko-KR" sz="3200" b="1" spc="-300" dirty="0" smtClean="0">
              <a:ln w="12700">
                <a:noFill/>
              </a:ln>
              <a:gradFill flip="none" rotWithShape="1">
                <a:gsLst>
                  <a:gs pos="0">
                    <a:srgbClr val="2F527D">
                      <a:shade val="30000"/>
                      <a:satMod val="115000"/>
                    </a:srgbClr>
                  </a:gs>
                  <a:gs pos="76000">
                    <a:srgbClr val="2F527D">
                      <a:shade val="67500"/>
                      <a:satMod val="115000"/>
                    </a:srgbClr>
                  </a:gs>
                  <a:gs pos="100000">
                    <a:srgbClr val="2F52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+mn-ea"/>
              <a:ea typeface="+mn-ea"/>
            </a:endParaRPr>
          </a:p>
          <a:p>
            <a:pPr marL="742950" indent="-742950" algn="ctr" defTabSz="418399" latinLnBrk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ko-KR" altLang="en-US" sz="4400" b="1" spc="-300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사용자 매뉴얼</a:t>
            </a:r>
            <a:endParaRPr lang="en-US" altLang="ko-KR" sz="4400" b="1" spc="-400" dirty="0" smtClean="0">
              <a:ln w="12700">
                <a:noFill/>
              </a:ln>
              <a:gradFill flip="none" rotWithShape="1">
                <a:gsLst>
                  <a:gs pos="0">
                    <a:srgbClr val="2F527D">
                      <a:shade val="30000"/>
                      <a:satMod val="115000"/>
                    </a:srgbClr>
                  </a:gs>
                  <a:gs pos="76000">
                    <a:srgbClr val="2F527D">
                      <a:shade val="67500"/>
                      <a:satMod val="115000"/>
                    </a:srgbClr>
                  </a:gs>
                  <a:gs pos="100000">
                    <a:srgbClr val="2F52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+mn-ea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86948" y="3976826"/>
            <a:ext cx="4684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- </a:t>
            </a:r>
            <a:r>
              <a:rPr lang="ko-KR" altLang="en-US" sz="2000" b="1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</a:rPr>
              <a:t>사용</a:t>
            </a:r>
            <a:r>
              <a:rPr lang="ko-KR" altLang="en-US" sz="2000" b="1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자 </a:t>
            </a:r>
            <a:r>
              <a:rPr lang="en-US" altLang="ko-KR" sz="2000" b="1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76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-</a:t>
            </a:r>
            <a:endParaRPr lang="ko-KR" altLang="en-US" sz="2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95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작성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6609184"/>
            <a:ext cx="621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접수 완료 페이지 입니다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err="1" smtClean="0"/>
              <a:t>응시표</a:t>
            </a:r>
            <a:r>
              <a:rPr lang="ko-KR" altLang="en-US" sz="1200" dirty="0" smtClean="0"/>
              <a:t> 출력 버튼을 클릭하여 프린트 할 수 있습니다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10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1" y="955685"/>
            <a:ext cx="6635707" cy="40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190" y="3248025"/>
            <a:ext cx="4321175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지원서 확인 및 수정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지원 결과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512432" y="2360930"/>
            <a:ext cx="5904243" cy="707886"/>
            <a:chOff x="512432" y="2360930"/>
            <a:chExt cx="5904243" cy="707886"/>
          </a:xfrm>
        </p:grpSpPr>
        <p:sp>
          <p:nvSpPr>
            <p:cNvPr id="14" name="제목 1"/>
            <p:cNvSpPr txBox="1">
              <a:spLocks/>
            </p:cNvSpPr>
            <p:nvPr/>
          </p:nvSpPr>
          <p:spPr>
            <a:xfrm>
              <a:off x="1266190" y="2487295"/>
              <a:ext cx="5150485" cy="4641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1" lang="ko-KR" altLang="en-US" sz="3600" b="1" dirty="0" smtClean="0">
                  <a:solidFill>
                    <a:srgbClr val="4373A3"/>
                  </a:solidFill>
                </a:rPr>
                <a:t>응시지원관리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54355" y="2392045"/>
              <a:ext cx="612140" cy="66294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AB2D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432" y="2360930"/>
              <a:ext cx="6591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b="1" spc="-300" dirty="0">
                  <a:solidFill>
                    <a:srgbClr val="4373A3"/>
                  </a:solidFill>
                  <a:latin typeface="맑은 고딕" pitchFamily="50" charset="-127"/>
                  <a:cs typeface="Times New Roman" pitchFamily="18" charset="0"/>
                </a:rPr>
                <a:t>Ⅱ</a:t>
              </a:r>
              <a:endParaRPr lang="en-US" altLang="ko-KR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66675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86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9928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확인 및 수정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732" y="4736976"/>
            <a:ext cx="62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지원서 확인 및 수정 을 위한 로그인 페이지 입니다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err="1" smtClean="0"/>
              <a:t>응시번호</a:t>
            </a:r>
            <a:r>
              <a:rPr lang="ko-KR" altLang="en-US" sz="1200" dirty="0" smtClean="0"/>
              <a:t> 찾기를 할 수 있습니다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err="1" smtClean="0"/>
              <a:t>응시번호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넣고 본인 인증을 합니다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 smtClean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12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9" y="956602"/>
            <a:ext cx="6539481" cy="36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9928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확인 및 수정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585" y="8481392"/>
            <a:ext cx="621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지원서 삭제 하여 지원 취소 할 수 있습니다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지원기간 동안 가능합니다</a:t>
            </a:r>
            <a:r>
              <a:rPr lang="en-US" altLang="ko-KR" sz="1200" dirty="0" smtClean="0"/>
              <a:t>)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수정 하기 버튼을 클릭하여 정보를 수정 할 수 있습니다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지원기간 동안 가능합니다</a:t>
            </a:r>
            <a:r>
              <a:rPr lang="en-US" altLang="ko-KR" sz="1200" dirty="0" smtClean="0"/>
              <a:t>)</a:t>
            </a:r>
          </a:p>
          <a:p>
            <a:pPr marL="228600" indent="-228600">
              <a:buAutoNum type="arabicPeriod"/>
            </a:pPr>
            <a:endParaRPr lang="en-US" altLang="ko-KR" sz="1200" dirty="0" smtClean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13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58" y="955685"/>
            <a:ext cx="641259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58" y="6310322"/>
            <a:ext cx="6030324" cy="21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23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0214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 결과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260" y="4808984"/>
            <a:ext cx="62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err="1" smtClean="0"/>
              <a:t>지원결과</a:t>
            </a:r>
            <a:r>
              <a:rPr lang="ko-KR" altLang="en-US" sz="1200" dirty="0" smtClean="0"/>
              <a:t> 확인을 위한 로그인 페이지 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err="1"/>
              <a:t>응시번호</a:t>
            </a:r>
            <a:r>
              <a:rPr lang="ko-KR" altLang="en-US" sz="1200" dirty="0"/>
              <a:t> 찾기를 할 수 있습니다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err="1"/>
              <a:t>응시번호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넣고 본인 인증을 합니다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9" y="957222"/>
            <a:ext cx="6525065" cy="36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0214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 결과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948" y="5385048"/>
            <a:ext cx="621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err="1" smtClean="0"/>
              <a:t>지원결과</a:t>
            </a:r>
            <a:r>
              <a:rPr lang="ko-KR" altLang="en-US" sz="1200" dirty="0" smtClean="0"/>
              <a:t> 확인 페이지 </a:t>
            </a:r>
            <a:r>
              <a:rPr lang="ko-KR" altLang="en-US" sz="1200" dirty="0"/>
              <a:t>입니다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200" dirty="0" smtClean="0"/>
              <a:t>1</a:t>
            </a:r>
            <a:r>
              <a:rPr lang="ko-KR" altLang="en-US" sz="1200" dirty="0" smtClean="0"/>
              <a:t>차 </a:t>
            </a:r>
            <a:r>
              <a:rPr lang="en-US" altLang="ko-KR" sz="1200" dirty="0" smtClean="0"/>
              <a:t>, 2</a:t>
            </a:r>
            <a:r>
              <a:rPr lang="ko-KR" altLang="en-US" sz="1200" dirty="0" smtClean="0"/>
              <a:t>차 결과 발표일 에 따라 지원 결과를 확인 할 수 있습니다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15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8" y="992560"/>
            <a:ext cx="6303855" cy="42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190" y="3248025"/>
            <a:ext cx="432117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공지사항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게시판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512432" y="2360930"/>
            <a:ext cx="5904243" cy="707886"/>
            <a:chOff x="512432" y="2360930"/>
            <a:chExt cx="5904243" cy="707886"/>
          </a:xfrm>
        </p:grpSpPr>
        <p:sp>
          <p:nvSpPr>
            <p:cNvPr id="14" name="제목 1"/>
            <p:cNvSpPr txBox="1">
              <a:spLocks/>
            </p:cNvSpPr>
            <p:nvPr/>
          </p:nvSpPr>
          <p:spPr>
            <a:xfrm>
              <a:off x="1266190" y="2487295"/>
              <a:ext cx="5150485" cy="4641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1" lang="ko-KR" altLang="en-US" sz="3600" b="1" dirty="0" smtClean="0">
                  <a:solidFill>
                    <a:srgbClr val="4373A3"/>
                  </a:solidFill>
                </a:rPr>
                <a:t>공지사항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54355" y="2392045"/>
              <a:ext cx="612140" cy="66294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AB2D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432" y="2360930"/>
              <a:ext cx="6591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b="1" spc="-300" dirty="0">
                  <a:solidFill>
                    <a:srgbClr val="4373A3"/>
                  </a:solidFill>
                  <a:latin typeface="맑은 고딕" pitchFamily="50" charset="-127"/>
                  <a:cs typeface="Times New Roman" pitchFamily="18" charset="0"/>
                </a:rPr>
                <a:t>Ⅲ</a:t>
              </a:r>
              <a:endParaRPr lang="en-US" altLang="ko-KR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66675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04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5985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공지사항 게시판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347" y="5457056"/>
            <a:ext cx="621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공지사항 목록 페이지 입니다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제목을 클릭하여 상세페이지로 이동 할 수 있습니다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 smtClean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17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" y="955685"/>
            <a:ext cx="6547058" cy="42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5985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공지사항 </a:t>
            </a:r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게시판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6249144"/>
            <a:ext cx="621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공지사항 상세 페이지 입니다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목록 버튼을 눌러 목록페이지로 돌아갈 수 있습니다 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18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1" y="928095"/>
            <a:ext cx="6429086" cy="49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156089"/>
            <a:ext cx="6858000" cy="58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 defTabSz="418399">
              <a:lnSpc>
                <a:spcPts val="4400"/>
              </a:lnSpc>
              <a:buClr>
                <a:srgbClr val="000000"/>
              </a:buClr>
              <a:buSzPct val="100000"/>
              <a:defRPr/>
            </a:pPr>
            <a:r>
              <a:rPr lang="ko-KR" altLang="en-US" sz="3200" spc="-150" dirty="0" smtClean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50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spc="-150" dirty="0">
                <a:ln w="12700">
                  <a:noFill/>
                </a:ln>
                <a:gradFill flip="none" rotWithShape="1">
                  <a:gsLst>
                    <a:gs pos="0">
                      <a:srgbClr val="2F527D">
                        <a:shade val="30000"/>
                        <a:satMod val="115000"/>
                      </a:srgbClr>
                    </a:gs>
                    <a:gs pos="50000">
                      <a:srgbClr val="2F527D">
                        <a:shade val="67500"/>
                        <a:satMod val="115000"/>
                      </a:srgbClr>
                    </a:gs>
                    <a:gs pos="100000">
                      <a:srgbClr val="2F527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5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75615" y="438785"/>
            <a:ext cx="2125345" cy="5537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418399" latinLnBrk="0">
              <a:buClr>
                <a:srgbClr val="000000"/>
              </a:buClr>
              <a:buSzPct val="100000"/>
              <a:defRPr/>
            </a:pPr>
            <a:r>
              <a:rPr lang="en-US" altLang="ko-KR" sz="3000" b="1" spc="-150" dirty="0" smtClean="0">
                <a:ln w="12700">
                  <a:noFill/>
                </a:ln>
                <a:solidFill>
                  <a:srgbClr val="376092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CONTENTS</a:t>
            </a:r>
            <a:endParaRPr lang="ko-KR" altLang="en-US" sz="3000" b="1" spc="-150" dirty="0" smtClean="0">
              <a:ln w="12700">
                <a:noFill/>
              </a:ln>
              <a:solidFill>
                <a:srgbClr val="376092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48" name="Oval 3"/>
          <p:cNvSpPr>
            <a:spLocks noChangeArrowheads="1"/>
          </p:cNvSpPr>
          <p:nvPr/>
        </p:nvSpPr>
        <p:spPr bwMode="auto">
          <a:xfrm>
            <a:off x="835853" y="2538130"/>
            <a:ext cx="223520" cy="213995"/>
          </a:xfrm>
          <a:prstGeom prst="ellipse">
            <a:avLst/>
          </a:prstGeom>
          <a:gradFill rotWithShape="1">
            <a:gsLst>
              <a:gs pos="0">
                <a:srgbClr val="A8C8E6"/>
              </a:gs>
              <a:gs pos="100000">
                <a:srgbClr val="CEE6F6"/>
              </a:gs>
            </a:gsLst>
            <a:lin ang="5400000" scaled="1"/>
          </a:gradFill>
          <a:ln w="9525">
            <a:solidFill>
              <a:schemeClr val="accent1">
                <a:shade val="50000"/>
                <a:alpha val="48000"/>
              </a:schemeClr>
            </a:solidFill>
            <a:round/>
            <a:headEnd/>
            <a:tailEnd/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9" name="Oval 4"/>
          <p:cNvSpPr>
            <a:spLocks noChangeArrowheads="1"/>
          </p:cNvSpPr>
          <p:nvPr/>
        </p:nvSpPr>
        <p:spPr bwMode="auto">
          <a:xfrm>
            <a:off x="865698" y="2544480"/>
            <a:ext cx="167005" cy="133350"/>
          </a:xfrm>
          <a:prstGeom prst="ellipse">
            <a:avLst/>
          </a:prstGeom>
          <a:gradFill rotWithShape="1">
            <a:gsLst>
              <a:gs pos="0">
                <a:schemeClr val="bg1">
                  <a:alpha val="71000"/>
                </a:schemeClr>
              </a:gs>
              <a:gs pos="78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0" name="Oval 4"/>
          <p:cNvSpPr>
            <a:spLocks noChangeArrowheads="1"/>
          </p:cNvSpPr>
          <p:nvPr/>
        </p:nvSpPr>
        <p:spPr bwMode="auto">
          <a:xfrm flipV="1">
            <a:off x="854268" y="2651160"/>
            <a:ext cx="189865" cy="5016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gamma/>
                  <a:tint val="0"/>
                  <a:invGamma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1" name="Oval 4"/>
          <p:cNvSpPr>
            <a:spLocks noChangeArrowheads="1"/>
          </p:cNvSpPr>
          <p:nvPr/>
        </p:nvSpPr>
        <p:spPr bwMode="auto">
          <a:xfrm flipV="1">
            <a:off x="854903" y="2604805"/>
            <a:ext cx="188595" cy="13779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2000"/>
                </a:schemeClr>
              </a:gs>
              <a:gs pos="54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191453" y="2433355"/>
            <a:ext cx="5084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b="1" spc="-30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Ⅱ</a:t>
            </a:r>
            <a:r>
              <a:rPr lang="en-US" altLang="ko-KR" sz="2000" b="1" spc="30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lang="ko-KR" altLang="en-US" sz="2000" b="1" spc="300" dirty="0">
              <a:solidFill>
                <a:srgbClr val="4373A3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53" name="제목 1"/>
          <p:cNvSpPr txBox="1">
            <a:spLocks/>
          </p:cNvSpPr>
          <p:nvPr/>
        </p:nvSpPr>
        <p:spPr>
          <a:xfrm>
            <a:off x="1711518" y="2432720"/>
            <a:ext cx="3297555" cy="4286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ko-KR" altLang="en-US" sz="1600" b="1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</a:rPr>
              <a:t>응시지원관리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1340768" y="2809553"/>
            <a:ext cx="34436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확인 및 수정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ko-KR" altLang="en-US" sz="1100" b="1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지원결과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2308667" y="2792760"/>
            <a:ext cx="32085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………………</a:t>
            </a:r>
          </a:p>
          <a:p>
            <a:pPr marL="342900" indent="-342900" algn="r">
              <a:defRPr/>
            </a:pP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………………</a:t>
            </a:r>
          </a:p>
          <a:p>
            <a:pPr marL="342900" indent="-342900" algn="r">
              <a:defRPr/>
            </a:pP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" name="Oval 3"/>
          <p:cNvSpPr>
            <a:spLocks noChangeArrowheads="1"/>
          </p:cNvSpPr>
          <p:nvPr/>
        </p:nvSpPr>
        <p:spPr bwMode="auto">
          <a:xfrm>
            <a:off x="842203" y="3498999"/>
            <a:ext cx="223520" cy="213995"/>
          </a:xfrm>
          <a:prstGeom prst="ellipse">
            <a:avLst/>
          </a:prstGeom>
          <a:gradFill rotWithShape="1">
            <a:gsLst>
              <a:gs pos="0">
                <a:srgbClr val="A8C8E6"/>
              </a:gs>
              <a:gs pos="100000">
                <a:srgbClr val="CEE6F6"/>
              </a:gs>
            </a:gsLst>
            <a:lin ang="5400000" scaled="1"/>
          </a:gradFill>
          <a:ln w="9525">
            <a:solidFill>
              <a:schemeClr val="accent1">
                <a:shade val="50000"/>
                <a:alpha val="48000"/>
              </a:schemeClr>
            </a:solidFill>
            <a:round/>
            <a:headEnd/>
            <a:tailEnd/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7" name="Oval 4"/>
          <p:cNvSpPr>
            <a:spLocks noChangeArrowheads="1"/>
          </p:cNvSpPr>
          <p:nvPr/>
        </p:nvSpPr>
        <p:spPr bwMode="auto">
          <a:xfrm>
            <a:off x="872683" y="3505349"/>
            <a:ext cx="167005" cy="133350"/>
          </a:xfrm>
          <a:prstGeom prst="ellipse">
            <a:avLst/>
          </a:prstGeom>
          <a:gradFill rotWithShape="1">
            <a:gsLst>
              <a:gs pos="0">
                <a:schemeClr val="bg1">
                  <a:alpha val="71000"/>
                </a:schemeClr>
              </a:gs>
              <a:gs pos="78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8" name="Oval 4"/>
          <p:cNvSpPr>
            <a:spLocks noChangeArrowheads="1"/>
          </p:cNvSpPr>
          <p:nvPr/>
        </p:nvSpPr>
        <p:spPr bwMode="auto">
          <a:xfrm flipV="1">
            <a:off x="860618" y="3612029"/>
            <a:ext cx="189865" cy="5016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gamma/>
                  <a:tint val="0"/>
                  <a:invGamma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9" name="Oval 4"/>
          <p:cNvSpPr>
            <a:spLocks noChangeArrowheads="1"/>
          </p:cNvSpPr>
          <p:nvPr/>
        </p:nvSpPr>
        <p:spPr bwMode="auto">
          <a:xfrm flipV="1">
            <a:off x="861253" y="3565674"/>
            <a:ext cx="188595" cy="13779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2000"/>
                </a:schemeClr>
              </a:gs>
              <a:gs pos="54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197803" y="3389779"/>
            <a:ext cx="5084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000" b="1" spc="-30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Ⅲ</a:t>
            </a:r>
            <a:r>
              <a:rPr lang="en-US" altLang="ko-KR" sz="2000" b="1" spc="30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lang="ko-KR" altLang="en-US" sz="2000" b="1" spc="300" dirty="0">
              <a:solidFill>
                <a:srgbClr val="4373A3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61" name="제목 1"/>
          <p:cNvSpPr txBox="1">
            <a:spLocks/>
          </p:cNvSpPr>
          <p:nvPr/>
        </p:nvSpPr>
        <p:spPr>
          <a:xfrm>
            <a:off x="1711518" y="3368824"/>
            <a:ext cx="3297555" cy="4286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ko-KR" altLang="en-US" sz="1600" b="1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</a:rPr>
              <a:t>공지사항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1340470" y="3752999"/>
            <a:ext cx="316865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공지사항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441158" y="3749824"/>
            <a:ext cx="31432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………………</a:t>
            </a:r>
          </a:p>
        </p:txBody>
      </p:sp>
      <p:grpSp>
        <p:nvGrpSpPr>
          <p:cNvPr id="264" name="그룹 116"/>
          <p:cNvGrpSpPr>
            <a:grpSpLocks/>
          </p:cNvGrpSpPr>
          <p:nvPr/>
        </p:nvGrpSpPr>
        <p:grpSpPr bwMode="auto">
          <a:xfrm>
            <a:off x="835853" y="1641857"/>
            <a:ext cx="223520" cy="215900"/>
            <a:chOff x="552450" y="1569085"/>
            <a:chExt cx="223520" cy="215900"/>
          </a:xfrm>
        </p:grpSpPr>
        <p:sp>
          <p:nvSpPr>
            <p:cNvPr id="265" name="Oval 3"/>
            <p:cNvSpPr>
              <a:spLocks noChangeArrowheads="1"/>
            </p:cNvSpPr>
            <p:nvPr/>
          </p:nvSpPr>
          <p:spPr bwMode="auto">
            <a:xfrm>
              <a:off x="552450" y="1569085"/>
              <a:ext cx="223520" cy="215900"/>
            </a:xfrm>
            <a:prstGeom prst="ellipse">
              <a:avLst/>
            </a:prstGeom>
            <a:gradFill rotWithShape="1">
              <a:gsLst>
                <a:gs pos="0">
                  <a:srgbClr val="A8C8E6"/>
                </a:gs>
                <a:gs pos="100000">
                  <a:srgbClr val="CEE6F6"/>
                </a:gs>
              </a:gsLst>
              <a:lin ang="5400000" scaled="1"/>
            </a:gradFill>
            <a:ln w="9525">
              <a:solidFill>
                <a:schemeClr val="accent1">
                  <a:shade val="50000"/>
                  <a:alpha val="48000"/>
                </a:schemeClr>
              </a:solidFill>
              <a:round/>
              <a:headEnd/>
              <a:tailEnd/>
            </a:ln>
            <a:effectLst>
              <a:outerShdw blurRad="12700" dist="12700" dir="5400000" algn="t" rotWithShape="0">
                <a:prstClr val="black">
                  <a:alpha val="3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6" name="Oval 4"/>
            <p:cNvSpPr>
              <a:spLocks noChangeArrowheads="1"/>
            </p:cNvSpPr>
            <p:nvPr/>
          </p:nvSpPr>
          <p:spPr bwMode="auto">
            <a:xfrm>
              <a:off x="582295" y="1575435"/>
              <a:ext cx="166370" cy="13335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7" name="Oval 4"/>
            <p:cNvSpPr>
              <a:spLocks noChangeArrowheads="1"/>
            </p:cNvSpPr>
            <p:nvPr/>
          </p:nvSpPr>
          <p:spPr bwMode="auto">
            <a:xfrm flipV="1">
              <a:off x="570865" y="1682750"/>
              <a:ext cx="189865" cy="5016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8" name="Oval 4"/>
            <p:cNvSpPr>
              <a:spLocks noChangeArrowheads="1"/>
            </p:cNvSpPr>
            <p:nvPr/>
          </p:nvSpPr>
          <p:spPr bwMode="auto">
            <a:xfrm flipV="1">
              <a:off x="571500" y="1637665"/>
              <a:ext cx="188595" cy="1377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9" name="TextBox 268"/>
          <p:cNvSpPr txBox="1"/>
          <p:nvPr/>
        </p:nvSpPr>
        <p:spPr>
          <a:xfrm>
            <a:off x="1261303" y="154152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b="1" spc="-150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</a:t>
            </a:r>
            <a:r>
              <a:rPr lang="en-US" altLang="ko-KR" sz="2000" b="1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lang="ko-KR" altLang="en-US" sz="2000" b="1" dirty="0">
              <a:solidFill>
                <a:srgbClr val="4373A3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70" name="제목 1"/>
          <p:cNvSpPr txBox="1">
            <a:spLocks/>
          </p:cNvSpPr>
          <p:nvPr/>
        </p:nvSpPr>
        <p:spPr>
          <a:xfrm>
            <a:off x="1696278" y="1540257"/>
            <a:ext cx="3460750" cy="42672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ko-KR" altLang="en-US" sz="1600" b="1" dirty="0" smtClean="0">
                <a:solidFill>
                  <a:srgbClr val="4373A3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채용공고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329397" y="1929825"/>
            <a:ext cx="3733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채용공고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작성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2445603" y="1856656"/>
            <a:ext cx="3143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defRPr/>
            </a:pP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……………</a:t>
            </a:r>
          </a:p>
          <a:p>
            <a:pPr marL="342900" indent="-342900" algn="r"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……………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9" name="제목 1"/>
          <p:cNvSpPr txBox="1">
            <a:spLocks/>
          </p:cNvSpPr>
          <p:nvPr/>
        </p:nvSpPr>
        <p:spPr>
          <a:xfrm>
            <a:off x="1696278" y="4088904"/>
            <a:ext cx="3460750" cy="42672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ko-KR" altLang="en-US" sz="1600" b="1" dirty="0" smtClean="0">
              <a:solidFill>
                <a:srgbClr val="4373A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5525988" y="2824510"/>
            <a:ext cx="4953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</a:t>
            </a:r>
          </a:p>
          <a:p>
            <a:pPr marL="342900" indent="-342900" algn="r"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15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  <a:p>
            <a:pPr marL="342900" indent="-342900" algn="r">
              <a:defRPr/>
            </a:pP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523448" y="3774485"/>
            <a:ext cx="4953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r"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18</a:t>
            </a:r>
          </a:p>
          <a:p>
            <a:pPr marL="342900" indent="-342900" algn="r">
              <a:defRPr/>
            </a:pP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5525988" y="1863130"/>
            <a:ext cx="49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lnSpc>
                <a:spcPts val="1550"/>
              </a:lnSpc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04</a:t>
            </a:r>
          </a:p>
          <a:p>
            <a:pPr marL="342900" indent="-342900" algn="r">
              <a:lnSpc>
                <a:spcPts val="1550"/>
              </a:lnSpc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06</a:t>
            </a:r>
          </a:p>
          <a:p>
            <a:pPr marL="342900" indent="-342900" algn="r">
              <a:lnSpc>
                <a:spcPts val="1550"/>
              </a:lnSpc>
              <a:defRPr/>
            </a:pP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" name="제목 1"/>
          <p:cNvSpPr txBox="1">
            <a:spLocks/>
          </p:cNvSpPr>
          <p:nvPr/>
        </p:nvSpPr>
        <p:spPr>
          <a:xfrm>
            <a:off x="1692508" y="1039242"/>
            <a:ext cx="3460750" cy="42672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ko-KR" altLang="en-US" sz="1600" b="1" dirty="0" smtClean="0">
              <a:solidFill>
                <a:srgbClr val="4373A3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0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190" y="3248025"/>
            <a:ext cx="432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채용공고 게시판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지원서 작성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554355" y="2360930"/>
            <a:ext cx="5862320" cy="708025"/>
            <a:chOff x="554355" y="2360930"/>
            <a:chExt cx="5862320" cy="708025"/>
          </a:xfrm>
        </p:grpSpPr>
        <p:sp>
          <p:nvSpPr>
            <p:cNvPr id="14" name="제목 1"/>
            <p:cNvSpPr txBox="1">
              <a:spLocks/>
            </p:cNvSpPr>
            <p:nvPr/>
          </p:nvSpPr>
          <p:spPr>
            <a:xfrm>
              <a:off x="1266190" y="2487295"/>
              <a:ext cx="5150485" cy="4641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1" lang="ko-KR" altLang="en-US" sz="3600" b="1" dirty="0" smtClean="0">
                  <a:solidFill>
                    <a:srgbClr val="4373A3"/>
                  </a:solidFill>
                </a:rPr>
                <a:t>채용공고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54355" y="2392045"/>
              <a:ext cx="612140" cy="66294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AB2D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5" y="2360930"/>
              <a:ext cx="379730" cy="708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66675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4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5985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채용공고 게시판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2740" y="5169024"/>
            <a:ext cx="62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err="1" smtClean="0"/>
              <a:t>교육공무직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채용시스템</a:t>
            </a:r>
            <a:r>
              <a:rPr lang="ko-KR" altLang="en-US" sz="1200" dirty="0" smtClean="0"/>
              <a:t> 사용자 웹 사이트에 접속합니다</a:t>
            </a:r>
            <a:r>
              <a:rPr lang="en-US" altLang="ko-KR" sz="1200" dirty="0" smtClean="0"/>
              <a:t>. (</a:t>
            </a:r>
            <a:r>
              <a:rPr lang="en-US" altLang="ko-KR" sz="1200" dirty="0" smtClean="0">
                <a:hlinkClick r:id="rId3"/>
              </a:rPr>
              <a:t>https://</a:t>
            </a:r>
            <a:r>
              <a:rPr lang="en-US" altLang="ko-KR" sz="1200" dirty="0" smtClean="0"/>
              <a:t>senworker.sen.go.kr)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/>
              <a:t>채용공고 메뉴를 눌러 채용공고 페이지로 이동합니다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/>
              <a:t>공고의 제목을 클릭하여 상세 페이지로 이동합니다</a:t>
            </a:r>
            <a:endParaRPr lang="en-US" altLang="ko-KR" sz="1200" dirty="0" smtClean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4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8" y="982747"/>
            <a:ext cx="6346090" cy="41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5985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채용공고 게시판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5584522"/>
            <a:ext cx="621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해당 공고의 첨부파일을 다운로드 할 수 있습니다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지원서 작성 버튼을 클릭하여 지원서 작성 페이지로 이동 할 수 있습니다</a:t>
            </a:r>
            <a:r>
              <a:rPr lang="en-US" altLang="ko-KR" sz="1200" dirty="0" smtClean="0"/>
              <a:t>.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해당 공고의 지원가능 기간 내 가능 </a:t>
            </a:r>
            <a:r>
              <a:rPr lang="en-US" altLang="ko-KR" sz="1200" dirty="0" smtClean="0"/>
              <a:t>)</a:t>
            </a:r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8" y="1064567"/>
            <a:ext cx="6264696" cy="44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작성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5584522"/>
            <a:ext cx="621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개인정보 동의 페이지 입니다 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인증 버튼을 클릭하여 진행합니다</a:t>
            </a:r>
            <a:r>
              <a:rPr lang="en-US" altLang="ko-KR" sz="1200" dirty="0"/>
              <a:t>.</a:t>
            </a:r>
            <a:endParaRPr lang="en-US" altLang="ko-KR" sz="1200" dirty="0" smtClean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6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84657"/>
            <a:ext cx="6408712" cy="4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작성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6609184"/>
            <a:ext cx="621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공고 명을 확인후 필수 사항을 입력합니다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7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8" y="920552"/>
            <a:ext cx="6597352" cy="52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작성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6609184"/>
            <a:ext cx="62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err="1" smtClean="0"/>
              <a:t>응시직종</a:t>
            </a:r>
            <a:r>
              <a:rPr lang="ko-KR" altLang="en-US" sz="1200" dirty="0" smtClean="0"/>
              <a:t> 에 따른 자격조건을 선택합니다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학력사항 을 입력합니다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ko-KR" altLang="en-US" sz="1200" dirty="0" smtClean="0"/>
              <a:t>학력사항은 </a:t>
            </a:r>
            <a:r>
              <a:rPr lang="ko-KR" altLang="en-US" sz="1200" dirty="0" err="1" smtClean="0"/>
              <a:t>특수교육실무사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특수에듀케어강사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전문상담사</a:t>
            </a:r>
            <a:r>
              <a:rPr lang="ko-KR" altLang="en-US" sz="1200" dirty="0" smtClean="0"/>
              <a:t> 직종만 필수사항 입니다 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자격 및 면허사항 을 입력합니다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91" y="955685"/>
            <a:ext cx="6481035" cy="51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31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32740" y="632520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지원서 작성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290" y="7380031"/>
            <a:ext cx="62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/>
              <a:t>경력사항 을 입력 합니다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자기소개서를 작성 합니다</a:t>
            </a:r>
            <a:r>
              <a:rPr lang="en-US" altLang="ko-KR" sz="1200" dirty="0" smtClean="0"/>
              <a:t>. </a:t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임시저장 버튼을 누르면 임시저장 됩니다</a:t>
            </a:r>
            <a:r>
              <a:rPr lang="en-US" altLang="ko-KR" sz="1200" dirty="0" smtClean="0"/>
              <a:t>)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작성한 내용을 확인 후 지원서 제출 버튼을 클릭합니다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7" name="슬라이드 번호 개체 틀 2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- </a:t>
            </a:r>
            <a:fld id="{B9320F77-B9A0-41C5-862A-B4B631284C64}" type="slidenum"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9</a:t>
            </a:fld>
            <a:r>
              <a:rPr lang="en-US" altLang="ko-KR" sz="1200" b="0" strike="noStrike" cap="none" dirty="0" smtClean="0">
                <a:solidFill>
                  <a:srgbClr val="000000">
                    <a:tint val="75000"/>
                  </a:srgbClr>
                </a:solidFill>
                <a:latin typeface="맑은 고딕" charset="0"/>
                <a:ea typeface="맑은 고딕" charset="0"/>
              </a:rPr>
              <a:t> -</a:t>
            </a:r>
            <a:endParaRPr lang="ko-KR" altLang="en-US" sz="1200" b="0" strike="noStrike" cap="none" dirty="0" smtClean="0">
              <a:solidFill>
                <a:srgbClr val="000000">
                  <a:tint val="7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955685"/>
            <a:ext cx="6403436" cy="64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99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11549</TotalTime>
  <Pages>85</Pages>
  <Words>407</Words>
  <Characters>0</Characters>
  <Application>Microsoft Office PowerPoint</Application>
  <DocSecurity>0</DocSecurity>
  <PresentationFormat>A4 용지(210x297mm)</PresentationFormat>
  <Lines>0</Lines>
  <Paragraphs>109</Paragraphs>
  <Slides>19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HY견고딕</vt:lpstr>
      <vt:lpstr>HY견명조</vt:lpstr>
      <vt:lpstr>굴림</vt:lpstr>
      <vt:lpstr>돋움</vt:lpstr>
      <vt:lpstr>맑은 고딕</vt:lpstr>
      <vt:lpstr>Arial</vt:lpstr>
      <vt:lpstr>Times New Roman</vt:lpstr>
      <vt:lpstr>5_디자인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이동희</dc:creator>
  <cp:lastModifiedBy>user</cp:lastModifiedBy>
  <cp:revision>332</cp:revision>
  <cp:lastPrinted>2018-04-03T04:40:50Z</cp:lastPrinted>
  <dcterms:modified xsi:type="dcterms:W3CDTF">2022-05-02T04:03:59Z</dcterms:modified>
</cp:coreProperties>
</file>